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79" r:id="rId4"/>
    <p:sldId id="280" r:id="rId5"/>
    <p:sldId id="285" r:id="rId6"/>
    <p:sldId id="287" r:id="rId7"/>
    <p:sldId id="286" r:id="rId8"/>
    <p:sldId id="258" r:id="rId9"/>
    <p:sldId id="262" r:id="rId10"/>
    <p:sldId id="261" r:id="rId11"/>
    <p:sldId id="263" r:id="rId12"/>
    <p:sldId id="264" r:id="rId13"/>
    <p:sldId id="284" r:id="rId14"/>
    <p:sldId id="259" r:id="rId15"/>
    <p:sldId id="260" r:id="rId16"/>
    <p:sldId id="257" r:id="rId17"/>
    <p:sldId id="265" r:id="rId18"/>
    <p:sldId id="256" r:id="rId19"/>
    <p:sldId id="267" r:id="rId20"/>
    <p:sldId id="266" r:id="rId21"/>
    <p:sldId id="288" r:id="rId22"/>
    <p:sldId id="268" r:id="rId23"/>
    <p:sldId id="269" r:id="rId24"/>
    <p:sldId id="270" r:id="rId25"/>
    <p:sldId id="272" r:id="rId26"/>
    <p:sldId id="271" r:id="rId27"/>
    <p:sldId id="277" r:id="rId28"/>
    <p:sldId id="275" r:id="rId29"/>
    <p:sldId id="273" r:id="rId30"/>
    <p:sldId id="274" r:id="rId31"/>
    <p:sldId id="289" r:id="rId32"/>
    <p:sldId id="27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-120" y="-552"/>
      </p:cViewPr>
      <p:guideLst>
        <p:guide orient="horz" pos="1740"/>
        <p:guide pos="51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4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9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6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020"/>
            <a:ext cx="8229600" cy="5518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Ecology</a:t>
            </a:r>
            <a:r>
              <a:rPr lang="en-US" dirty="0" smtClean="0"/>
              <a:t> the study of interactions between organisms and their biotic and abiotic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Evolution</a:t>
            </a:r>
            <a:r>
              <a:rPr lang="en-US" dirty="0" smtClean="0"/>
              <a:t> change in heritable characteristics of populations over successive generations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Fitness</a:t>
            </a:r>
            <a:r>
              <a:rPr lang="en-US" dirty="0" smtClean="0"/>
              <a:t> average contribution to the gene pool by individuals with a given genotype of phenotype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Selection</a:t>
            </a:r>
            <a:r>
              <a:rPr lang="en-US" dirty="0" smtClean="0"/>
              <a:t> differential fecundity and survival due to differences in phenotype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352805" y="6502456"/>
            <a:ext cx="169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883"/>
            <a:ext cx="8972969" cy="2095432"/>
          </a:xfrm>
          <a:prstGeom prst="rect">
            <a:avLst/>
          </a:prstGeom>
        </p:spPr>
      </p:pic>
      <p:pic>
        <p:nvPicPr>
          <p:cNvPr id="5" name="Picture 4" descr="Screen Shot 2019-10-08 at 8.4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279"/>
            <a:ext cx="9144000" cy="1361680"/>
          </a:xfrm>
          <a:prstGeom prst="rect">
            <a:avLst/>
          </a:prstGeom>
        </p:spPr>
      </p:pic>
      <p:pic>
        <p:nvPicPr>
          <p:cNvPr id="6" name="Picture 5" descr="Screen Shot 2019-10-08 at 8.47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675"/>
            <a:ext cx="9144000" cy="10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6" y="0"/>
            <a:ext cx="6317548" cy="5797835"/>
          </a:xfrm>
          <a:prstGeom prst="rect">
            <a:avLst/>
          </a:prstGeom>
        </p:spPr>
      </p:pic>
      <p:pic>
        <p:nvPicPr>
          <p:cNvPr id="5" name="Picture 4" descr="Screen Shot 2019-10-08 at 8.48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5072161"/>
            <a:ext cx="7094333" cy="17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982"/>
            <a:ext cx="9144000" cy="1643965"/>
          </a:xfrm>
          <a:prstGeom prst="rect">
            <a:avLst/>
          </a:prstGeom>
        </p:spPr>
      </p:pic>
      <p:pic>
        <p:nvPicPr>
          <p:cNvPr id="6" name="Picture 5" descr="Screen Shot 2019-10-08 at 9.0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077"/>
            <a:ext cx="9144000" cy="9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1.3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8" y="1756804"/>
            <a:ext cx="7490890" cy="1916513"/>
          </a:xfrm>
          <a:prstGeom prst="rect">
            <a:avLst/>
          </a:prstGeom>
        </p:spPr>
      </p:pic>
      <p:pic>
        <p:nvPicPr>
          <p:cNvPr id="5" name="Picture 4" descr="Screen Shot 2019-10-08 at 11.3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3" y="4338198"/>
            <a:ext cx="7227818" cy="1951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8052" y="6550223"/>
            <a:ext cx="7737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dynamicecology.wordpress.com</a:t>
            </a:r>
            <a:r>
              <a:rPr lang="en-US" sz="1200" dirty="0"/>
              <a:t>/2011/06/29/zombie-ideas-in-ecology-r-and-k-selection/</a:t>
            </a:r>
          </a:p>
        </p:txBody>
      </p:sp>
      <p:pic>
        <p:nvPicPr>
          <p:cNvPr id="7" name="Picture 6" descr="Screen Shot 2019-10-08 at 11.32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4" y="68448"/>
            <a:ext cx="6985821" cy="14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90600"/>
            <a:ext cx="8343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52600"/>
            <a:ext cx="7835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4 at 10.34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57"/>
            <a:ext cx="9144000" cy="1828800"/>
          </a:xfrm>
          <a:prstGeom prst="rect">
            <a:avLst/>
          </a:prstGeom>
        </p:spPr>
      </p:pic>
      <p:pic>
        <p:nvPicPr>
          <p:cNvPr id="9" name="Picture 8" descr="Screen Shot 2019-10-04 at 10.30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642567"/>
            <a:ext cx="6085946" cy="37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0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99" y="0"/>
            <a:ext cx="7347705" cy="3394375"/>
          </a:xfrm>
          <a:prstGeom prst="rect">
            <a:avLst/>
          </a:prstGeom>
        </p:spPr>
      </p:pic>
      <p:pic>
        <p:nvPicPr>
          <p:cNvPr id="5" name="Picture 4" descr="Screen Shot 2019-10-08 at 9.1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1" y="3787074"/>
            <a:ext cx="7840684" cy="27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10.15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9" y="1811867"/>
            <a:ext cx="8016677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7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7" y="1825837"/>
            <a:ext cx="7843789" cy="39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Learning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Understand how evolution and population dynamics are linked via mathematical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8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071"/>
            <a:ext cx="9144000" cy="32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" y="1850497"/>
            <a:ext cx="3911600" cy="977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1850497"/>
            <a:ext cx="3855720" cy="2044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4203701"/>
            <a:ext cx="1320800" cy="838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866" y="5569685"/>
            <a:ext cx="58295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Carrying capacity, </a:t>
            </a:r>
            <a:r>
              <a:rPr lang="en-US" sz="3200" i="1" dirty="0" smtClean="0"/>
              <a:t>K</a:t>
            </a:r>
            <a:r>
              <a:rPr lang="en-US" sz="3200" dirty="0" smtClean="0"/>
              <a:t>, is linked to </a:t>
            </a:r>
            <a:r>
              <a:rPr lang="en-US" sz="3200" i="1" dirty="0" smtClean="0"/>
              <a:t>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5359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8" y="0"/>
            <a:ext cx="318682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0542" y="4955500"/>
            <a:ext cx="3666111" cy="190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8" y="0"/>
            <a:ext cx="3186823" cy="6858000"/>
          </a:xfrm>
          <a:prstGeom prst="rect">
            <a:avLst/>
          </a:prstGeom>
        </p:spPr>
      </p:pic>
      <p:pic>
        <p:nvPicPr>
          <p:cNvPr id="5" name="Picture 4" descr="Screen Shot 2019-10-08 at 9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74" y="5413736"/>
            <a:ext cx="3780034" cy="831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3469" y="2594146"/>
            <a:ext cx="2029144" cy="1667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60375" y="75682"/>
            <a:ext cx="2068733" cy="178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7658874" y="1686123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35989" y="1774030"/>
            <a:ext cx="543370" cy="294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/>
          <p:cNvSpPr/>
          <p:nvPr/>
        </p:nvSpPr>
        <p:spPr>
          <a:xfrm>
            <a:off x="7658874" y="1461647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Teardrop 23"/>
          <p:cNvSpPr/>
          <p:nvPr/>
        </p:nvSpPr>
        <p:spPr>
          <a:xfrm>
            <a:off x="7658874" y="1248392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ardrop 24"/>
          <p:cNvSpPr/>
          <p:nvPr/>
        </p:nvSpPr>
        <p:spPr>
          <a:xfrm>
            <a:off x="7658874" y="100801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6" name="Teardrop 25"/>
          <p:cNvSpPr/>
          <p:nvPr/>
        </p:nvSpPr>
        <p:spPr>
          <a:xfrm>
            <a:off x="5956749" y="1892796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Teardrop 26"/>
          <p:cNvSpPr/>
          <p:nvPr/>
        </p:nvSpPr>
        <p:spPr>
          <a:xfrm>
            <a:off x="5956749" y="1683318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8" name="Teardrop 27"/>
          <p:cNvSpPr/>
          <p:nvPr/>
        </p:nvSpPr>
        <p:spPr>
          <a:xfrm>
            <a:off x="5956749" y="145884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ardrop 28"/>
          <p:cNvSpPr/>
          <p:nvPr/>
        </p:nvSpPr>
        <p:spPr>
          <a:xfrm>
            <a:off x="7136969" y="1686123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Teardrop 29"/>
          <p:cNvSpPr/>
          <p:nvPr/>
        </p:nvSpPr>
        <p:spPr>
          <a:xfrm>
            <a:off x="7136969" y="1461647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1" name="Teardrop 30"/>
          <p:cNvSpPr/>
          <p:nvPr/>
        </p:nvSpPr>
        <p:spPr>
          <a:xfrm>
            <a:off x="7136969" y="124839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ardrop 31"/>
          <p:cNvSpPr/>
          <p:nvPr/>
        </p:nvSpPr>
        <p:spPr>
          <a:xfrm>
            <a:off x="7658874" y="4085785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ardrop 33"/>
          <p:cNvSpPr/>
          <p:nvPr/>
        </p:nvSpPr>
        <p:spPr>
          <a:xfrm>
            <a:off x="7658874" y="3861309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ardrop 34"/>
          <p:cNvSpPr/>
          <p:nvPr/>
        </p:nvSpPr>
        <p:spPr>
          <a:xfrm>
            <a:off x="7658874" y="3648054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6" name="Teardrop 35"/>
          <p:cNvSpPr/>
          <p:nvPr/>
        </p:nvSpPr>
        <p:spPr>
          <a:xfrm>
            <a:off x="7658874" y="34076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ardrop 36"/>
          <p:cNvSpPr/>
          <p:nvPr/>
        </p:nvSpPr>
        <p:spPr>
          <a:xfrm>
            <a:off x="5956749" y="429245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8" name="Teardrop 37"/>
          <p:cNvSpPr/>
          <p:nvPr/>
        </p:nvSpPr>
        <p:spPr>
          <a:xfrm>
            <a:off x="5956749" y="40829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9" name="Teardrop 38"/>
          <p:cNvSpPr/>
          <p:nvPr/>
        </p:nvSpPr>
        <p:spPr>
          <a:xfrm>
            <a:off x="5956749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0" name="Teardrop 39"/>
          <p:cNvSpPr/>
          <p:nvPr/>
        </p:nvSpPr>
        <p:spPr>
          <a:xfrm>
            <a:off x="6783452" y="4082980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Teardrop 40"/>
          <p:cNvSpPr/>
          <p:nvPr/>
        </p:nvSpPr>
        <p:spPr>
          <a:xfrm>
            <a:off x="6783452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2" name="Teardrop 41"/>
          <p:cNvSpPr/>
          <p:nvPr/>
        </p:nvSpPr>
        <p:spPr>
          <a:xfrm>
            <a:off x="6783452" y="3645249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56749" y="1054874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6540" y="3550727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907837" y="95003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6614" y="74331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579359" y="334027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432065" y="314457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7403" y="150563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38833" y="1179122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77403" y="2783987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38833" y="3410316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8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9" y="0"/>
            <a:ext cx="2640790" cy="6858000"/>
          </a:xfrm>
          <a:prstGeom prst="rect">
            <a:avLst/>
          </a:prstGeom>
        </p:spPr>
      </p:pic>
      <p:pic>
        <p:nvPicPr>
          <p:cNvPr id="5" name="Picture 4" descr="Screen Shot 2019-10-08 at 9.41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78" y="385514"/>
            <a:ext cx="5134720" cy="26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16"/>
            <a:ext cx="9144000" cy="3359560"/>
          </a:xfrm>
          <a:prstGeom prst="rect">
            <a:avLst/>
          </a:prstGeom>
        </p:spPr>
      </p:pic>
      <p:pic>
        <p:nvPicPr>
          <p:cNvPr id="5" name="Picture 4" descr="Screen Shot 2019-10-08 at 9.45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" y="4347643"/>
            <a:ext cx="7112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" y="299868"/>
            <a:ext cx="7048500" cy="2832100"/>
          </a:xfrm>
          <a:prstGeom prst="rect">
            <a:avLst/>
          </a:prstGeom>
        </p:spPr>
      </p:pic>
      <p:pic>
        <p:nvPicPr>
          <p:cNvPr id="6" name="Picture 5" descr="Screen Shot 2019-10-08 at 9.46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8" y="3459163"/>
            <a:ext cx="7099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9.4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374928"/>
            <a:ext cx="6985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9144000" cy="590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Brian </a:t>
            </a:r>
            <a:r>
              <a:rPr lang="en-US" dirty="0" err="1"/>
              <a:t>Gratwicke</a:t>
            </a:r>
            <a:r>
              <a:rPr lang="en-US" dirty="0"/>
              <a:t> [CC BY 2.0 (https://</a:t>
            </a:r>
            <a:r>
              <a:rPr lang="en-US" dirty="0" err="1"/>
              <a:t>creativecommons.org</a:t>
            </a:r>
            <a:r>
              <a:rPr lang="en-US" dirty="0"/>
              <a:t>/licenses/by/2.0)]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31" y="0"/>
            <a:ext cx="336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Least </a:t>
            </a:r>
            <a:r>
              <a:rPr lang="en-US" dirty="0" err="1" smtClean="0"/>
              <a:t>killish</a:t>
            </a:r>
            <a:r>
              <a:rPr lang="en-US" dirty="0" smtClean="0"/>
              <a:t>, </a:t>
            </a:r>
            <a:r>
              <a:rPr lang="en-US" i="1" dirty="0" err="1" smtClean="0"/>
              <a:t>Heterandria</a:t>
            </a:r>
            <a:r>
              <a:rPr lang="en-US" i="1" dirty="0" smtClean="0"/>
              <a:t> </a:t>
            </a:r>
            <a:r>
              <a:rPr lang="en-US" i="1" dirty="0" err="1"/>
              <a:t>formosa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497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11200"/>
            <a:ext cx="838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9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1" y="853672"/>
            <a:ext cx="4339667" cy="5215723"/>
          </a:xfrm>
          <a:prstGeom prst="rect">
            <a:avLst/>
          </a:prstGeom>
        </p:spPr>
      </p:pic>
      <p:pic>
        <p:nvPicPr>
          <p:cNvPr id="2" name="Picture 1" descr="Screen Shot 2019-10-10 at 11.00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748" y="718334"/>
            <a:ext cx="4755422" cy="559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850"/>
            <a:ext cx="9065099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Evolution in populations with no density dependence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81" y="901807"/>
            <a:ext cx="6999243" cy="5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0-08 at 10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2" y="4222260"/>
            <a:ext cx="7124700" cy="2501900"/>
          </a:xfrm>
          <a:prstGeom prst="rect">
            <a:avLst/>
          </a:prstGeom>
        </p:spPr>
      </p:pic>
      <p:pic>
        <p:nvPicPr>
          <p:cNvPr id="6" name="Picture 5" descr="Screen Shot 2019-10-08 at 10.0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31" y="192313"/>
            <a:ext cx="6789211" cy="37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5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10-08 at 9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42" y="5246956"/>
            <a:ext cx="5148576" cy="1390024"/>
          </a:xfrm>
          <a:prstGeom prst="rect">
            <a:avLst/>
          </a:prstGeom>
        </p:spPr>
      </p:pic>
      <p:pic>
        <p:nvPicPr>
          <p:cNvPr id="8" name="Picture 7" descr="Screen Shot 2019-10-08 at 9.55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10" y="1396638"/>
            <a:ext cx="4767171" cy="3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9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1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1605092"/>
            <a:ext cx="6997700" cy="2146300"/>
          </a:xfrm>
          <a:prstGeom prst="rect">
            <a:avLst/>
          </a:prstGeom>
        </p:spPr>
      </p:pic>
      <p:pic>
        <p:nvPicPr>
          <p:cNvPr id="3" name="Picture 2" descr="Screen Shot 2019-10-08 at 9.5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5049154"/>
            <a:ext cx="7055634" cy="12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5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19"/>
            <a:ext cx="9080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Evolution when population dynamics are density-independent are not very interesting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choice of the trait that evolves is obvious/doesn’t matter</a:t>
            </a:r>
          </a:p>
          <a:p>
            <a:r>
              <a:rPr lang="en-US" dirty="0" smtClean="0"/>
              <a:t>Trade-offs between life history components don’t matter/aren’t interesting</a:t>
            </a:r>
          </a:p>
          <a:p>
            <a:r>
              <a:rPr lang="en-US" dirty="0" smtClean="0"/>
              <a:t>There is no interaction between genotypes</a:t>
            </a:r>
          </a:p>
          <a:p>
            <a:r>
              <a:rPr lang="en-US" dirty="0" smtClean="0"/>
              <a:t>The evolutionary dynamics are unsurprising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Let’s consider evolution when population dynamics follow continuous time logistic growth!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2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goals</a:t>
            </a:r>
            <a:br>
              <a:rPr lang="en-US" dirty="0" smtClean="0"/>
            </a:br>
            <a:r>
              <a:rPr lang="en-US" sz="3600" dirty="0" smtClean="0"/>
              <a:t>Evolution in populations with density dependence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>
            <a:normAutofit/>
          </a:bodyPr>
          <a:lstStyle/>
          <a:p>
            <a:r>
              <a:rPr lang="en-US" dirty="0" smtClean="0"/>
              <a:t>Argue a hypothesis relating to offspring number and quality given density-dependent population growth</a:t>
            </a:r>
          </a:p>
          <a:p>
            <a:r>
              <a:rPr lang="en-US" dirty="0" smtClean="0"/>
              <a:t>Appreciate the importance of assumptions concerning which traits can evolve</a:t>
            </a:r>
          </a:p>
          <a:p>
            <a:r>
              <a:rPr lang="en-US" dirty="0" smtClean="0"/>
              <a:t>Appreciate the bias introduced from the logistic equation parameterization</a:t>
            </a:r>
          </a:p>
          <a:p>
            <a:r>
              <a:rPr lang="en-US" dirty="0" smtClean="0"/>
              <a:t>Describe an experimental set-up that might test a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in populations with density-dependent population growth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Hypothesis</a:t>
            </a:r>
          </a:p>
          <a:p>
            <a:pPr lvl="1"/>
            <a:r>
              <a:rPr lang="en-US" dirty="0" smtClean="0"/>
              <a:t>at low density, genotypes that produce many offspring are selected (r-selected)</a:t>
            </a:r>
          </a:p>
          <a:p>
            <a:pPr lvl="1"/>
            <a:r>
              <a:rPr lang="en-US" dirty="0" smtClean="0"/>
              <a:t>at high density, genotypes that produce high quality offspring (strong competitors) are selected (K-selection)</a:t>
            </a:r>
          </a:p>
          <a:p>
            <a:pPr lvl="1"/>
            <a:r>
              <a:rPr lang="en-US" dirty="0" smtClean="0"/>
              <a:t>Trade-off between number of offspring and quality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0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08 at 8.4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8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315</Words>
  <Application>Microsoft Macintosh PowerPoint</Application>
  <PresentationFormat>On-screen Show (4:3)</PresentationFormat>
  <Paragraphs>81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Definitions</vt:lpstr>
      <vt:lpstr>Learning goals</vt:lpstr>
      <vt:lpstr>Evolution in populations with no density dependence</vt:lpstr>
      <vt:lpstr>PowerPoint Presentation</vt:lpstr>
      <vt:lpstr>Evolution when population dynamics are density-independent are not very interesting</vt:lpstr>
      <vt:lpstr>Learning goals Evolution in populations with density dependence </vt:lpstr>
      <vt:lpstr>Evolution in populations with density-dependent population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74</cp:revision>
  <dcterms:created xsi:type="dcterms:W3CDTF">2019-10-04T13:00:32Z</dcterms:created>
  <dcterms:modified xsi:type="dcterms:W3CDTF">2019-10-10T13:31:49Z</dcterms:modified>
</cp:coreProperties>
</file>